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523638F-8BD9-4614-9227-935F81C62604}">
  <a:tblStyle styleId="{8523638F-8BD9-4614-9227-935F81C6260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524531a5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524531a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2zIOKUoeaaUkyn05CDWPk76XBe6mKzLDULacW3DMZXc/view" TargetMode="External"/><Relationship Id="rId11" Type="http://schemas.openxmlformats.org/officeDocument/2006/relationships/image" Target="../media/image2.png"/><Relationship Id="rId10" Type="http://schemas.openxmlformats.org/officeDocument/2006/relationships/hyperlink" Target="https://docs.google.com/presentation/d/12zIOKUoeaaUkyn05CDWPk76XBe6mKzLDULacW3DMZXc/view" TargetMode="External"/><Relationship Id="rId9" Type="http://schemas.openxmlformats.org/officeDocument/2006/relationships/hyperlink" Target="https://docs.google.com/presentation/d/1Gezt1a-reXJOJ4lQQOZ-3UdvGpUHZjleCtxeHv0lInw/view" TargetMode="External"/><Relationship Id="rId5" Type="http://schemas.openxmlformats.org/officeDocument/2006/relationships/hyperlink" Target="https://docs.google.com/presentation/d/1Y7_dxp0DkfVD2SgKR8tK7spmaUY_EfCVt5q9BGfu1eY/view" TargetMode="External"/><Relationship Id="rId6" Type="http://schemas.openxmlformats.org/officeDocument/2006/relationships/hyperlink" Target="https://docs.google.com/presentation/d/1Y35xp3Txj_JuQToE7s1HPjvKKaajDu2r2qJNu4cSUXY/view" TargetMode="External"/><Relationship Id="rId7" Type="http://schemas.openxmlformats.org/officeDocument/2006/relationships/hyperlink" Target="https://docs.google.com/presentation/d/19NhEdlWLQV7tgoFPpCs1CXN1vGD9neOtjqD0MSr1YZc/view" TargetMode="External"/><Relationship Id="rId8" Type="http://schemas.openxmlformats.org/officeDocument/2006/relationships/hyperlink" Target="https://docs.google.com/presentation/d/1l1FSYcn6NGHaQc_KYfmlsuGLex4O-NU5AIf3LbNJYJI/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2VDmWbR_rnhv39kTxL8Nf980NK_9ZlByfR7OaPXnW2M/view"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88" y="535663"/>
          <a:ext cx="3000000" cy="3000000"/>
        </p:xfrm>
        <a:graphic>
          <a:graphicData uri="http://schemas.openxmlformats.org/drawingml/2006/table">
            <a:tbl>
              <a:tblPr>
                <a:noFill/>
                <a:tableStyleId>{8523638F-8BD9-4614-9227-935F81C62604}</a:tableStyleId>
              </a:tblPr>
              <a:tblGrid>
                <a:gridCol w="1458775"/>
                <a:gridCol w="3841025"/>
                <a:gridCol w="3754225"/>
              </a:tblGrid>
              <a:tr h="3511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6: Founding Words, Lasting Impact</a:t>
                      </a:r>
                      <a:endParaRPr b="1" sz="1300">
                        <a:latin typeface="Inter"/>
                        <a:ea typeface="Inter"/>
                        <a:cs typeface="Inter"/>
                        <a:sym typeface="Inter"/>
                      </a:endParaRPr>
                    </a:p>
                  </a:txBody>
                  <a:tcPr marT="91425" marB="91425" marR="91425" marL="91425"/>
                </a:tc>
                <a:tc hMerge="1"/>
              </a:tr>
              <a:tr h="51320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do the words of the Constitution tell us about what mattered most to the people who wrote it?</a:t>
                      </a:r>
                      <a:endParaRPr sz="1200">
                        <a:solidFill>
                          <a:schemeClr val="dk1"/>
                        </a:solidFill>
                        <a:latin typeface="Inter"/>
                        <a:ea typeface="Inter"/>
                        <a:cs typeface="Inter"/>
                        <a:sym typeface="Inter"/>
                      </a:endParaRPr>
                    </a:p>
                  </a:txBody>
                  <a:tcPr marT="91425" marB="91425" marR="91425" marL="91425"/>
                </a:tc>
                <a:tc hMerge="1"/>
              </a:tr>
              <a:tr h="6482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Continuity and Change over Time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Empathy</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2965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Two Versions of </a:t>
                      </a:r>
                      <a:r>
                        <a:rPr lang="en" sz="1200">
                          <a:latin typeface="Inter"/>
                          <a:ea typeface="Inter"/>
                          <a:cs typeface="Inter"/>
                          <a:sym typeface="Inter"/>
                        </a:rPr>
                        <a:t>Founding Words, Lasting Impact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5"/>
                        </a:rPr>
                        <a:t>The 3/5ths Compromise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The Slave Trade Clause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Two Versions of Printed Student Handouts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The 3/5ths Compromise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9"/>
                        </a:rPr>
                        <a:t>The Slave Trade Clause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620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Preamble</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Give One, Get One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72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54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each clause within the Preamble using the Founding Words, Lasting Impact Student Worksheet. Pass out an equal number of each version of the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345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student worksheets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1 and read the Preamble as a class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guidance as needed as students internalize the preamble through the activity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visualizing the Preamble activity</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Reflect on the meaning of the preamble by applying the historical thinking skill of Continuity and Change over Time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First Governments and the Constitution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502175" y="685938"/>
          <a:ext cx="3000000" cy="3000000"/>
        </p:xfrm>
        <a:graphic>
          <a:graphicData uri="http://schemas.openxmlformats.org/drawingml/2006/table">
            <a:tbl>
              <a:tblPr>
                <a:noFill/>
                <a:tableStyleId>{8523638F-8BD9-4614-9227-935F81C62604}</a:tableStyleId>
              </a:tblPr>
              <a:tblGrid>
                <a:gridCol w="1458775"/>
                <a:gridCol w="3684800"/>
                <a:gridCol w="3910450"/>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6: Founding Words, Lasting Impact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tc>
                <a:tc hMerge="1"/>
              </a:tr>
              <a:tr h="722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engage with an introduction to the topic of slavery as it appears in the U.S. Constitution using page 2 of the student worksheet. The activity is designed to get students to think about the significance of slavery appearing in key places in the signed Constitution.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722150">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2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Either read the Constitution excerpts as a class or direct students to complete the reading and worksheet </a:t>
                      </a:r>
                      <a:r>
                        <a:rPr lang="en" sz="1200">
                          <a:solidFill>
                            <a:schemeClr val="dk1"/>
                          </a:solidFill>
                          <a:latin typeface="Inter"/>
                          <a:ea typeface="Inter"/>
                          <a:cs typeface="Inter"/>
                          <a:sym typeface="Inter"/>
                        </a:rPr>
                        <a:t>independently</a:t>
                      </a:r>
                      <a:r>
                        <a:rPr lang="en" sz="1200">
                          <a:solidFill>
                            <a:schemeClr val="dk1"/>
                          </a:solidFill>
                          <a:latin typeface="Inter"/>
                          <a:ea typeface="Inter"/>
                          <a:cs typeface="Inter"/>
                          <a:sym typeface="Inter"/>
                        </a:rPr>
                        <a:t> or in small groups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a:t>
                      </a:r>
                      <a:r>
                        <a:rPr lang="en" sz="1200">
                          <a:solidFill>
                            <a:schemeClr val="dk1"/>
                          </a:solidFill>
                          <a:latin typeface="Inter"/>
                          <a:ea typeface="Inter"/>
                          <a:cs typeface="Inter"/>
                          <a:sym typeface="Inter"/>
                        </a:rPr>
                        <a:t>significance</a:t>
                      </a:r>
                      <a:r>
                        <a:rPr lang="en" sz="1200">
                          <a:solidFill>
                            <a:schemeClr val="dk1"/>
                          </a:solidFill>
                          <a:latin typeface="Inter"/>
                          <a:ea typeface="Inter"/>
                          <a:cs typeface="Inter"/>
                          <a:sym typeface="Inter"/>
                        </a:rPr>
                        <a:t> of each provision for slavery in the Constitution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Compare these provisions to the ideals articulated in the founding documents of the United States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1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There are two option for students to analyze in this activity, notes from James Madison’s journal describing the process behind the </a:t>
                      </a:r>
                      <a:r>
                        <a:rPr lang="en" sz="1200">
                          <a:solidFill>
                            <a:schemeClr val="dk1"/>
                          </a:solidFill>
                          <a:latin typeface="Inter"/>
                          <a:ea typeface="Inter"/>
                          <a:cs typeface="Inter"/>
                          <a:sym typeface="Inter"/>
                        </a:rPr>
                        <a:t>3/5</a:t>
                      </a:r>
                      <a:r>
                        <a:rPr lang="en" sz="1200">
                          <a:solidFill>
                            <a:schemeClr val="dk1"/>
                          </a:solidFill>
                          <a:latin typeface="Inter"/>
                          <a:ea typeface="Inter"/>
                          <a:cs typeface="Inter"/>
                          <a:sym typeface="Inter"/>
                        </a:rPr>
                        <a:t> Compromise or, the process describing the Slave Trade Clause. Students only need to read and analyze one source, but the should have a partner in the class who is reading the other source in order to </a:t>
                      </a:r>
                      <a:r>
                        <a:rPr lang="en" sz="1200">
                          <a:solidFill>
                            <a:schemeClr val="dk1"/>
                          </a:solidFill>
                          <a:latin typeface="Inter"/>
                          <a:ea typeface="Inter"/>
                          <a:cs typeface="Inter"/>
                          <a:sym typeface="Inter"/>
                        </a:rPr>
                        <a:t>facilitate</a:t>
                      </a:r>
                      <a:r>
                        <a:rPr lang="en" sz="1200">
                          <a:solidFill>
                            <a:schemeClr val="dk1"/>
                          </a:solidFill>
                          <a:latin typeface="Inter"/>
                          <a:ea typeface="Inter"/>
                          <a:cs typeface="Inter"/>
                          <a:sym typeface="Inter"/>
                        </a:rPr>
                        <a:t> a small jigsaw to learn about slavery’s role at the Constitutional Convention. Both versions of the student worksheet will uses pages 3-4.</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36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Assign either the “</a:t>
                      </a:r>
                      <a:r>
                        <a:rPr lang="en" sz="1200">
                          <a:solidFill>
                            <a:schemeClr val="dk1"/>
                          </a:solidFill>
                          <a:latin typeface="Inter"/>
                          <a:ea typeface="Inter"/>
                          <a:cs typeface="Inter"/>
                          <a:sym typeface="Inter"/>
                        </a:rPr>
                        <a:t>3/5</a:t>
                      </a:r>
                      <a:r>
                        <a:rPr lang="en" sz="1200">
                          <a:solidFill>
                            <a:schemeClr val="dk1"/>
                          </a:solidFill>
                          <a:latin typeface="Inter"/>
                          <a:ea typeface="Inter"/>
                          <a:cs typeface="Inter"/>
                          <a:sym typeface="Inter"/>
                        </a:rPr>
                        <a:t> Compromise” or “Slave Trade Clause” Primary Source readings to students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as needed as they read, annotate, and analyze their primary source and fill our the historical empathy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Once done, leave time for students to share with at least one other peer about their reading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allows, open this conversation around the significance of these excerpts from the </a:t>
                      </a:r>
                      <a:r>
                        <a:rPr lang="en" sz="1200">
                          <a:solidFill>
                            <a:schemeClr val="dk1"/>
                          </a:solidFill>
                          <a:latin typeface="Inter"/>
                          <a:ea typeface="Inter"/>
                          <a:cs typeface="Inter"/>
                          <a:sym typeface="Inter"/>
                        </a:rPr>
                        <a:t>Convention</a:t>
                      </a:r>
                      <a:r>
                        <a:rPr lang="en" sz="1200">
                          <a:solidFill>
                            <a:schemeClr val="dk1"/>
                          </a:solidFill>
                          <a:latin typeface="Inter"/>
                          <a:ea typeface="Inter"/>
                          <a:cs typeface="Inter"/>
                          <a:sym typeface="Inter"/>
                        </a:rPr>
                        <a:t>, leaning on the skill of historical empathy in the conversation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annotate, and analyze their primary source and fill our the historical empathy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more about the context behind the Constitutional provision by sharing findings with at least one peer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Participate in a discussion about the context and significance of these clauses, through the lens of historical empathy</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{8523638F-8BD9-4614-9227-935F81C62604}</a:tableStyleId>
              </a:tblPr>
              <a:tblGrid>
                <a:gridCol w="2086625"/>
                <a:gridCol w="3088275"/>
                <a:gridCol w="3934275"/>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6: Founding Words, Lasting Impact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221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4"/>
                        </a:rPr>
                        <a:t>Unit 5 Inquiry Journal</a:t>
                      </a:r>
                      <a:r>
                        <a:rPr lang="en" sz="1200">
                          <a:solidFill>
                            <a:srgbClr val="000000"/>
                          </a:solidFill>
                          <a:latin typeface="Inter"/>
                          <a:ea typeface="Inter"/>
                          <a:cs typeface="Inter"/>
                          <a:sym typeface="Inter"/>
                        </a:rPr>
                        <a:t>. Students will use page </a:t>
                      </a:r>
                      <a:r>
                        <a:rPr lang="en" sz="1200">
                          <a:latin typeface="Inter"/>
                          <a:ea typeface="Inter"/>
                          <a:cs typeface="Inter"/>
                          <a:sym typeface="Inter"/>
                        </a:rPr>
                        <a:t>4</a:t>
                      </a:r>
                      <a:r>
                        <a:rPr lang="en" sz="1200">
                          <a:solidFill>
                            <a:srgbClr val="000000"/>
                          </a:solidFill>
                          <a:latin typeface="Inter"/>
                          <a:ea typeface="Inter"/>
                          <a:cs typeface="Inter"/>
                          <a:sym typeface="Inter"/>
                        </a:rPr>
                        <a:t> to answer the Compelling Question for Topic </a:t>
                      </a:r>
                      <a:r>
                        <a:rPr lang="en" sz="1200">
                          <a:latin typeface="Inter"/>
                          <a:ea typeface="Inter"/>
                          <a:cs typeface="Inter"/>
                          <a:sym typeface="Inter"/>
                        </a:rPr>
                        <a:t>2</a:t>
                      </a:r>
                      <a:r>
                        <a:rPr lang="en" sz="1200">
                          <a:solidFill>
                            <a:srgbClr val="000000"/>
                          </a:solidFill>
                          <a:latin typeface="Inter"/>
                          <a:ea typeface="Inter"/>
                          <a:cs typeface="Inter"/>
                          <a:sym typeface="Inter"/>
                        </a:rPr>
                        <a:t>. Consider allowing students to use their notes and/or work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5</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5: </a:t>
                      </a:r>
                      <a:r>
                        <a:rPr lang="en" sz="1200">
                          <a:solidFill>
                            <a:srgbClr val="000000"/>
                          </a:solidFill>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7.35 Identify key individuals at the Constitutional Convention, and evaluate the consequences of the compromises that emerged to secure ratification by the states, including the distribution of political power, rights of the states and the makeup of the Senate and Electoral College.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7.36 Evaluate the issue of slavery at the Constitutional Convention through primary and secondary sources, analyzing the attempted rationale and implications of its protection in the Constitution, including how the decision reinforced the institution of slavery and the power of states in which slavery was prevalent.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7.37 Explain the structure, power and function of the federal government created by the Constitution, including key constitutional principles such as the division of power between federal and state government, the creation of checks and balances, the sovereignty of the people, limited government, and judicial independence.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